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58" r:id="rId5"/>
    <p:sldId id="269" r:id="rId6"/>
    <p:sldId id="261" r:id="rId7"/>
    <p:sldId id="266" r:id="rId8"/>
    <p:sldId id="267" r:id="rId9"/>
    <p:sldId id="270" r:id="rId10"/>
    <p:sldId id="263" r:id="rId11"/>
    <p:sldId id="264" r:id="rId12"/>
    <p:sldId id="271" r:id="rId13"/>
    <p:sldId id="272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66FF"/>
  </p:clrMru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518" autoAdjust="0"/>
  </p:normalViewPr>
  <p:slideViewPr>
    <p:cSldViewPr>
      <p:cViewPr varScale="1">
        <p:scale>
          <a:sx n="85" d="100"/>
          <a:sy n="85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83AEE-6B69-4842-8015-DDB30BBEBC43}" type="datetimeFigureOut">
              <a:rPr lang="fr-FR" smtClean="0"/>
              <a:pPr/>
              <a:t>12/12/2012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10174-D5DF-43B7-91C2-B15486CBE8B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fr" dirty="0"/>
              <a:t>Franck et Stéphane: Peut être préciser qu'il s'agit des insuffisances par rapport à l'ancien système.</a:t>
            </a:r>
          </a:p>
          <a:p>
            <a:pPr lvl="0" rtl="0">
              <a:buNone/>
            </a:pPr>
            <a:r>
              <a:rPr lang="fr" dirty="0"/>
              <a:t>Christophe : OK</a:t>
            </a:r>
          </a:p>
          <a:p>
            <a:pPr lvl="0" rtl="0">
              <a:buNone/>
            </a:pPr>
            <a:r>
              <a:rPr lang="fr" dirty="0">
                <a:solidFill>
                  <a:srgbClr val="0000FF"/>
                </a:solidFill>
              </a:rPr>
              <a:t>Christelle :  j'ai du mal avec certains termes  "insuffisances des pratiques précédentes"  il ne faut pas oublier qu'elles sont toujours d'actualité !!!  alors le terme insuffisance  pourrait heurter.... , je préférerai  "état des lieux  des pratiques actuelles"</a:t>
            </a:r>
          </a:p>
          <a:p>
            <a:pPr>
              <a:buNone/>
            </a:pPr>
            <a:r>
              <a:rPr lang="fr" dirty="0">
                <a:solidFill>
                  <a:srgbClr val="0000FF"/>
                </a:solidFill>
              </a:rPr>
              <a:t>N'oubliez pas que la notion de tache complexe n'est pas trés connue des collègues ( donc préparer l'argumentaire ! ou la définition !)    "Absence de prise en compte de l'autonomie, initiative .." plutôt que absence de certains acquis  ( l'argumentation peut-elle etre considérer comme un acquis ?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fr">
                <a:solidFill>
                  <a:srgbClr val="0000FF"/>
                </a:solidFill>
              </a:rPr>
              <a:t>Christelle : pourquoi écrire "l'évaluation doit etre positive"   ce n'est pas un apport nouveau et ce n'est pas une injonction liée au nouveau programme !!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fr" smtClean="0"/>
              <a:t>On fera apparaître Outils et Posture après avoir demandé aux collègues: "Qu'est ce qui a changé dans vos pratiques au quotidien" puis on fera apparaître la fin en bilan à la fin.</a:t>
            </a:r>
          </a:p>
          <a:p>
            <a:pPr>
              <a:buNone/>
            </a:pPr>
            <a:r>
              <a:rPr lang="fr" smtClean="0">
                <a:solidFill>
                  <a:srgbClr val="0000FF"/>
                </a:solidFill>
              </a:rPr>
              <a:t>Christelle : et l'identification et l'attention au processus d'apprentissage dans objectif ?   Attention la finalité n'est pas uniquement d'identifier les compétences   c'est surtout d'en tenir compte dans le déroulement de la formation (ce n'est pas une pratique actuelle)</a:t>
            </a:r>
            <a:endParaRPr lang="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UIVI%20COMPETENCES%20M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SUIVI%20COMPETENCES%20S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nglai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cation.gouv.fr/cid52614/menh1012598a.html" TargetMode="External"/><Relationship Id="rId5" Type="http://schemas.openxmlformats.org/officeDocument/2006/relationships/hyperlink" Target="comp&#233;tences%20du%20prof.doc" TargetMode="External"/><Relationship Id="rId4" Type="http://schemas.openxmlformats.org/officeDocument/2006/relationships/hyperlink" Target="BTS_batiment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5660"/>
            <a:ext cx="7772400" cy="166196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fr" smtClean="0"/>
              <a:t>Former </a:t>
            </a:r>
            <a:r>
              <a:rPr lang="fr"/>
              <a:t>et évaluer par compétences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995936" y="5157192"/>
            <a:ext cx="4680520" cy="86174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Formateurs: </a:t>
            </a:r>
            <a:r>
              <a:rPr lang="fr-FR" sz="2000" dirty="0" smtClean="0"/>
              <a:t>Franck BENOIT </a:t>
            </a:r>
          </a:p>
          <a:p>
            <a:pPr algn="l"/>
            <a:r>
              <a:rPr lang="fr-FR" sz="2000" dirty="0" smtClean="0"/>
              <a:t>                         Stéphane GARNUNG    </a:t>
            </a:r>
            <a:endParaRPr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339752" y="4077072"/>
            <a:ext cx="489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Jeudi 13 décembre 2012 – Lycée Mermoz - Vire</a:t>
            </a:r>
            <a:endParaRPr lang="fr-FR" sz="1600" b="1" dirty="0"/>
          </a:p>
        </p:txBody>
      </p:sp>
      <p:pic>
        <p:nvPicPr>
          <p:cNvPr id="5" name="Picture 2" descr="http://www.google.fr/url?source=imglanding&amp;ct=img&amp;q=http://www.cfaen50.fr/i/logo_academie_caen.gif&amp;sa=X&amp;ei=uPoTT_CvNcGN8gPdvqWIBA&amp;ved=0CAwQ8wc&amp;usg=AFQjCNEbRDuKZR3yRhP3H6WZsWiY3aoY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514974" cy="19442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199" y="1634625"/>
            <a:ext cx="8229600" cy="297001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fr" dirty="0"/>
              <a:t>Changement du rôle du professeur:</a:t>
            </a:r>
          </a:p>
          <a:p>
            <a:pPr lvl="0" rtl="0">
              <a:buNone/>
            </a:pPr>
            <a:r>
              <a:rPr lang="fr" sz="1800" i="1" dirty="0"/>
              <a:t>Modification de ses pratiques: (crainte de l'enseignant</a:t>
            </a:r>
            <a:r>
              <a:rPr lang="fr" sz="1800" i="1" dirty="0" smtClean="0"/>
              <a:t>)</a:t>
            </a:r>
          </a:p>
          <a:p>
            <a:pPr lvl="0" rtl="0">
              <a:buNone/>
            </a:pPr>
            <a:endParaRPr sz="1800" dirty="0"/>
          </a:p>
          <a:p>
            <a:pPr lvl="0" algn="ctr" rtl="0">
              <a:buNone/>
            </a:pPr>
            <a:r>
              <a:rPr lang="fr" dirty="0"/>
              <a:t>Outils </a:t>
            </a:r>
            <a:r>
              <a:rPr lang="fr" dirty="0" smtClean="0"/>
              <a:t>		            </a:t>
            </a:r>
            <a:r>
              <a:rPr lang="fr" dirty="0"/>
              <a:t>Posture</a:t>
            </a:r>
          </a:p>
          <a:p>
            <a:endParaRPr dirty="0"/>
          </a:p>
          <a:p>
            <a:pPr algn="ctr">
              <a:buNone/>
            </a:pPr>
            <a:r>
              <a:rPr lang="fr" dirty="0"/>
              <a:t>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434100" y="358523"/>
            <a:ext cx="8275799" cy="1183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fr" sz="4000" dirty="0"/>
              <a:t>Comment former (et évaluer) par compétences ?</a:t>
            </a:r>
          </a:p>
        </p:txBody>
      </p:sp>
      <p:cxnSp>
        <p:nvCxnSpPr>
          <p:cNvPr id="74" name="Shape 74"/>
          <p:cNvCxnSpPr/>
          <p:nvPr/>
        </p:nvCxnSpPr>
        <p:spPr>
          <a:xfrm>
            <a:off x="4000496" y="3214686"/>
            <a:ext cx="10482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5" name="Shape 75"/>
          <p:cNvCxnSpPr/>
          <p:nvPr/>
        </p:nvCxnSpPr>
        <p:spPr>
          <a:xfrm rot="10800000">
            <a:off x="3929058" y="3357562"/>
            <a:ext cx="10593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" name="Shape 73"/>
          <p:cNvSpPr txBox="1"/>
          <p:nvPr/>
        </p:nvSpPr>
        <p:spPr>
          <a:xfrm>
            <a:off x="467544" y="4293096"/>
            <a:ext cx="8208912" cy="1169521"/>
          </a:xfrm>
          <a:prstGeom prst="rect">
            <a:avLst/>
          </a:prstGeom>
          <a:noFill/>
        </p:spPr>
        <p:txBody>
          <a:bodyPr wrap="square" lIns="91425" tIns="91425" rIns="91425" bIns="91425" anchor="t" anchorCtr="0">
            <a:spAutoFit/>
          </a:bodyPr>
          <a:lstStyle/>
          <a:p>
            <a:endParaRPr dirty="0"/>
          </a:p>
          <a:p>
            <a:pPr lvl="0" rtl="0">
              <a:buNone/>
            </a:pPr>
            <a:r>
              <a:rPr lang="fr" sz="1800" b="1" dirty="0"/>
              <a:t>Objectif:</a:t>
            </a:r>
            <a:r>
              <a:rPr lang="fr" sz="1800" dirty="0"/>
              <a:t> Construire des outils et identifier des compétences à partir d'activités </a:t>
            </a:r>
            <a:r>
              <a:rPr lang="fr" sz="1800" dirty="0" smtClean="0"/>
              <a:t>accessibles pour en tenir compte dans le déroulement de la formation</a:t>
            </a:r>
            <a:endParaRPr lang="fr" sz="1800"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fr" sz="4000" dirty="0"/>
              <a:t>Comment former (et évaluer) par compétences 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89936" y="1600200"/>
            <a:ext cx="8540400" cy="875621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fr" u="sng" dirty="0"/>
              <a:t>Evolution des outils existants et mise en </a:t>
            </a:r>
            <a:r>
              <a:rPr lang="fr" u="sng" dirty="0" smtClean="0"/>
              <a:t>pratique:</a:t>
            </a:r>
          </a:p>
          <a:p>
            <a:pPr lvl="0">
              <a:buNone/>
            </a:pPr>
            <a:endParaRPr lang="fr" sz="1800" u="sng" dirty="0" smtClean="0"/>
          </a:p>
          <a:p>
            <a:r>
              <a:rPr lang="fr" sz="2800" dirty="0" smtClean="0"/>
              <a:t>Situation contextualisée.</a:t>
            </a:r>
            <a:endParaRPr lang="fr" sz="2800" dirty="0" smtClean="0">
              <a:sym typeface="Wingdings"/>
            </a:endParaRPr>
          </a:p>
          <a:p>
            <a:r>
              <a:rPr lang="fr" sz="2800" dirty="0" smtClean="0"/>
              <a:t>Identification des compétences sur le support.</a:t>
            </a:r>
          </a:p>
          <a:p>
            <a:pPr>
              <a:buNone/>
            </a:pPr>
            <a:r>
              <a:rPr lang="fr" sz="2800" dirty="0" smtClean="0"/>
              <a:t>    et explication aux élèves. </a:t>
            </a:r>
            <a:r>
              <a:rPr lang="fr" sz="2000" dirty="0" smtClean="0"/>
              <a:t>(</a:t>
            </a:r>
            <a:r>
              <a:rPr lang="fr" sz="2000" i="1" dirty="0" smtClean="0"/>
              <a:t>voir diapo Posture et explicitation des compétences aux élèves)</a:t>
            </a:r>
          </a:p>
          <a:p>
            <a:r>
              <a:rPr lang="fr" sz="2800" dirty="0" smtClean="0"/>
              <a:t>En mettant en place des évaluations diagnostiques.</a:t>
            </a:r>
          </a:p>
          <a:p>
            <a:r>
              <a:rPr lang="fr" sz="2800" dirty="0" smtClean="0"/>
              <a:t>Auto évaluation </a:t>
            </a:r>
            <a:r>
              <a:rPr lang="fr" sz="2000" dirty="0" smtClean="0"/>
              <a:t>(</a:t>
            </a:r>
            <a:r>
              <a:rPr lang="fr" sz="2000" i="1" dirty="0" smtClean="0"/>
              <a:t>pas forcément systématique).</a:t>
            </a:r>
          </a:p>
          <a:p>
            <a:r>
              <a:rPr lang="fr" sz="2800" dirty="0" smtClean="0"/>
              <a:t>Grille de suivi des compétences </a:t>
            </a:r>
            <a:r>
              <a:rPr lang="fr" sz="2000" dirty="0" smtClean="0"/>
              <a:t>(</a:t>
            </a:r>
            <a:r>
              <a:rPr lang="fr" sz="2000" i="1" dirty="0" smtClean="0">
                <a:hlinkClick r:id="rId3" action="ppaction://hlinkfile"/>
              </a:rPr>
              <a:t>math</a:t>
            </a:r>
            <a:r>
              <a:rPr lang="fr" sz="2000" i="1" dirty="0" smtClean="0"/>
              <a:t> – </a:t>
            </a:r>
            <a:r>
              <a:rPr lang="fr" sz="2000" i="1" dirty="0" smtClean="0">
                <a:hlinkClick r:id="rId4" action="ppaction://hlinkfile"/>
              </a:rPr>
              <a:t>sciences</a:t>
            </a:r>
            <a:r>
              <a:rPr lang="fr" sz="2000" dirty="0" smtClean="0"/>
              <a:t>)</a:t>
            </a:r>
          </a:p>
          <a:p>
            <a:pPr>
              <a:spcAft>
                <a:spcPts val="600"/>
              </a:spcAft>
              <a:buNone/>
            </a:pP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20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20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smtClean="0"/>
              <a:t>Comment former (et évaluer) par compétences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63272" cy="4967574"/>
          </a:xfrm>
        </p:spPr>
        <p:txBody>
          <a:bodyPr/>
          <a:lstStyle/>
          <a:p>
            <a:pPr>
              <a:buNone/>
            </a:pPr>
            <a:r>
              <a:rPr lang="fr-FR" u="sng" dirty="0" smtClean="0"/>
              <a:t>Nouvelle posture:</a:t>
            </a:r>
          </a:p>
          <a:p>
            <a:r>
              <a:rPr lang="fr-FR" sz="2800" dirty="0" smtClean="0"/>
              <a:t>Laisser s’installer le dialogue.</a:t>
            </a:r>
          </a:p>
          <a:p>
            <a:r>
              <a:rPr lang="fr-FR" sz="2800" dirty="0" smtClean="0"/>
              <a:t>Réguler les échanges.</a:t>
            </a:r>
          </a:p>
          <a:p>
            <a:r>
              <a:rPr lang="fr-FR" sz="2800" dirty="0" smtClean="0"/>
              <a:t>Organiser les échanges avec la classe.</a:t>
            </a:r>
          </a:p>
          <a:p>
            <a:r>
              <a:rPr lang="fr-FR" sz="2800" dirty="0" smtClean="0"/>
              <a:t>Développer la place de l’oral.</a:t>
            </a:r>
          </a:p>
          <a:p>
            <a:r>
              <a:rPr lang="fr-FR" sz="2800" dirty="0" smtClean="0"/>
              <a:t>En explicitant les compétences attendus aux élèves.</a:t>
            </a:r>
          </a:p>
          <a:p>
            <a:r>
              <a:rPr lang="fr-FR" sz="2800" dirty="0" smtClean="0"/>
              <a:t>En ménageant des temps de différenciation: aide pour les uns et approfondissement pour les autres.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8229600" cy="4536504"/>
          </a:xfrm>
        </p:spPr>
        <p:txBody>
          <a:bodyPr/>
          <a:lstStyle/>
          <a:p>
            <a:r>
              <a:rPr lang="fr" sz="3600" b="1" i="1" dirty="0" smtClean="0"/>
              <a:t>Pourquoi former (et évaluer) par compétences ?</a:t>
            </a:r>
          </a:p>
          <a:p>
            <a:endParaRPr lang="fr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" sz="3200" dirty="0" smtClean="0">
                <a:solidFill>
                  <a:schemeClr val="bg1">
                    <a:lumMod val="75000"/>
                  </a:schemeClr>
                </a:solidFill>
              </a:rPr>
              <a:t>Qu’est ce qu’une compétence ?</a:t>
            </a:r>
          </a:p>
          <a:p>
            <a:pPr>
              <a:buNone/>
            </a:pPr>
            <a:endParaRPr lang="fr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" sz="3200" dirty="0" smtClean="0">
                <a:solidFill>
                  <a:schemeClr val="bg1">
                    <a:lumMod val="75000"/>
                  </a:schemeClr>
                </a:solidFill>
              </a:rPr>
              <a:t>Comment former (et évaluer) par compétences) ?</a:t>
            </a:r>
            <a:endParaRPr lang="fr-FR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434100" y="358523"/>
            <a:ext cx="8275799" cy="1183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fr" sz="4000" dirty="0"/>
              <a:t>Pourquoi former (et évaluer) par compétences ?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701112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None/>
            </a:pPr>
            <a:r>
              <a:rPr lang="fr" sz="1800" b="1" dirty="0">
                <a:solidFill>
                  <a:srgbClr val="000000"/>
                </a:solidFill>
              </a:rPr>
              <a:t>
</a:t>
            </a:r>
            <a:r>
              <a:rPr lang="fr" sz="1800" b="1" dirty="0" smtClean="0">
                <a:solidFill>
                  <a:srgbClr val="000000"/>
                </a:solidFill>
              </a:rPr>
              <a:t>1.</a:t>
            </a:r>
            <a:r>
              <a:rPr lang="fr" b="1" u="sng" dirty="0" smtClean="0">
                <a:solidFill>
                  <a:srgbClr val="000000"/>
                </a:solidFill>
              </a:rPr>
              <a:t>État </a:t>
            </a:r>
            <a:r>
              <a:rPr lang="fr" b="1" u="sng" dirty="0">
                <a:solidFill>
                  <a:srgbClr val="000000"/>
                </a:solidFill>
              </a:rPr>
              <a:t>des lieux des pratiques actuelles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fr" dirty="0">
                <a:solidFill>
                  <a:srgbClr val="000000"/>
                </a:solidFill>
              </a:rPr>
              <a:t>Les notes suffisent elles à l'évaluation ?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fr" dirty="0">
                <a:solidFill>
                  <a:srgbClr val="000000"/>
                </a:solidFill>
              </a:rPr>
              <a:t>Peut-on évaluer une </a:t>
            </a:r>
            <a:r>
              <a:rPr lang="fr" dirty="0" smtClean="0">
                <a:solidFill>
                  <a:srgbClr val="000000"/>
                </a:solidFill>
              </a:rPr>
              <a:t>situation problème avec </a:t>
            </a:r>
            <a:r>
              <a:rPr lang="fr" dirty="0">
                <a:solidFill>
                  <a:srgbClr val="000000"/>
                </a:solidFill>
              </a:rPr>
              <a:t>une note (ou un barème) ?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fr" sz="2400" dirty="0">
                <a:solidFill>
                  <a:srgbClr val="000000"/>
                </a:solidFill>
              </a:rPr>
              <a:t>Superficialité des apprentissages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fr" sz="2400" dirty="0">
                <a:solidFill>
                  <a:srgbClr val="000000"/>
                </a:solidFill>
              </a:rPr>
              <a:t>Manque d'intégration des savoirs et des acquis</a:t>
            </a: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fr" sz="2400" dirty="0">
                <a:solidFill>
                  <a:srgbClr val="000000"/>
                </a:solidFill>
              </a:rPr>
              <a:t>Absence de </a:t>
            </a:r>
            <a:r>
              <a:rPr lang="fr" sz="2400" dirty="0" smtClean="0">
                <a:solidFill>
                  <a:srgbClr val="000000"/>
                </a:solidFill>
              </a:rPr>
              <a:t>prise en compte de l’autonomie, de l’initiative...</a:t>
            </a:r>
            <a:endParaRPr lang="fr" sz="2400" dirty="0">
              <a:solidFill>
                <a:srgbClr val="000000"/>
              </a:solidFill>
            </a:endParaRPr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fr" dirty="0" smtClean="0">
                <a:solidFill>
                  <a:srgbClr val="000000"/>
                </a:solidFill>
              </a:rPr>
              <a:t>Manque d'harmonisation </a:t>
            </a:r>
            <a:r>
              <a:rPr lang="fr" dirty="0">
                <a:solidFill>
                  <a:srgbClr val="000000"/>
                </a:solidFill>
              </a:rPr>
              <a:t>des pratiques (scolaires ou professionnelles)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0" y="1412776"/>
            <a:ext cx="9144000" cy="668641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" b="1" dirty="0"/>
              <a:t>2. </a:t>
            </a:r>
            <a:r>
              <a:rPr lang="fr" b="1" u="sng" dirty="0"/>
              <a:t>Des apports nouveaux :</a:t>
            </a:r>
          </a:p>
          <a:p>
            <a:endParaRPr sz="1400" dirty="0"/>
          </a:p>
          <a:p>
            <a:pPr marL="9144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fr" sz="2400" dirty="0"/>
              <a:t>Pratique d'une démarche pédagogique liée à des problèmes contextualisés</a:t>
            </a:r>
          </a:p>
          <a:p>
            <a:pPr marL="9144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fr" sz="2400" dirty="0">
                <a:solidFill>
                  <a:srgbClr val="000000"/>
                </a:solidFill>
              </a:rPr>
              <a:t>Recentrage de l'enseignement sur les processus d'apprentissage plutôt que sur les contenus</a:t>
            </a:r>
          </a:p>
          <a:p>
            <a:pPr marL="914400" lvl="0" indent="-381000" algn="just">
              <a:spcBef>
                <a:spcPts val="0"/>
              </a:spcBef>
            </a:pPr>
            <a:r>
              <a:rPr lang="fr" sz="2400" dirty="0" smtClean="0">
                <a:solidFill>
                  <a:srgbClr val="000000"/>
                </a:solidFill>
              </a:rPr>
              <a:t>Harmonisation </a:t>
            </a:r>
            <a:r>
              <a:rPr lang="fr" sz="2400" dirty="0">
                <a:solidFill>
                  <a:srgbClr val="000000"/>
                </a:solidFill>
              </a:rPr>
              <a:t>entre les disciplines (transversalité des compétences</a:t>
            </a:r>
            <a:r>
              <a:rPr lang="fr" sz="2400" dirty="0" smtClean="0">
                <a:solidFill>
                  <a:srgbClr val="000000"/>
                </a:solidFill>
              </a:rPr>
              <a:t>)</a:t>
            </a:r>
            <a:r>
              <a:rPr lang="fr" sz="2800" dirty="0" smtClean="0">
                <a:solidFill>
                  <a:srgbClr val="000000"/>
                </a:solidFill>
              </a:rPr>
              <a:t> </a:t>
            </a:r>
            <a:r>
              <a:rPr lang="fr" sz="2000" dirty="0" smtClean="0">
                <a:solidFill>
                  <a:srgbClr val="000000"/>
                </a:solidFill>
              </a:rPr>
              <a:t>– CERCL (niveau de compétences de A1 à C2) – </a:t>
            </a:r>
            <a:r>
              <a:rPr lang="fr" sz="2000" dirty="0" smtClean="0">
                <a:solidFill>
                  <a:srgbClr val="000000"/>
                </a:solidFill>
                <a:hlinkClick r:id="rId3" action="ppaction://hlinkfile"/>
              </a:rPr>
              <a:t>Cadre Européen de R</a:t>
            </a:r>
            <a:r>
              <a:rPr lang="fr-FR" sz="2000" dirty="0" smtClean="0">
                <a:solidFill>
                  <a:srgbClr val="000000"/>
                </a:solidFill>
                <a:hlinkClick r:id="rId3" action="ppaction://hlinkfile"/>
              </a:rPr>
              <a:t>é</a:t>
            </a:r>
            <a:r>
              <a:rPr lang="fr" sz="2000" dirty="0" smtClean="0">
                <a:solidFill>
                  <a:srgbClr val="000000"/>
                </a:solidFill>
                <a:hlinkClick r:id="rId3" action="ppaction://hlinkfile"/>
              </a:rPr>
              <a:t>férence Commun pour les Langues</a:t>
            </a:r>
            <a:r>
              <a:rPr lang="fr" sz="2000" dirty="0" smtClean="0">
                <a:solidFill>
                  <a:srgbClr val="000000"/>
                </a:solidFill>
              </a:rPr>
              <a:t> p81</a:t>
            </a:r>
            <a:endParaRPr lang="fr" sz="2000" dirty="0">
              <a:solidFill>
                <a:srgbClr val="000000"/>
              </a:solidFill>
            </a:endParaRPr>
          </a:p>
          <a:p>
            <a:pPr marL="914400" lvl="0" indent="-381000" algn="just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fr" sz="2400" dirty="0" smtClean="0"/>
              <a:t>Mise en cohérence de l'enseignement avec les attentes du monde professionnel</a:t>
            </a:r>
          </a:p>
          <a:p>
            <a:pPr marL="914400" lvl="0" indent="-381000" algn="just">
              <a:spcBef>
                <a:spcPts val="0"/>
              </a:spcBef>
            </a:pPr>
            <a:r>
              <a:rPr lang="fr" sz="2400" dirty="0" smtClean="0"/>
              <a:t>De l’école à l’université</a:t>
            </a:r>
            <a:r>
              <a:rPr lang="fr" sz="2000" dirty="0" smtClean="0">
                <a:hlinkClick r:id="rId4" action="ppaction://hlinkfile"/>
              </a:rPr>
              <a:t>(BTS Bâtiment 2011 – p16)</a:t>
            </a:r>
            <a:endParaRPr lang="fr" sz="2400" dirty="0" smtClean="0"/>
          </a:p>
          <a:p>
            <a:pPr marL="914400" lvl="0" indent="-381000">
              <a:spcBef>
                <a:spcPts val="0"/>
              </a:spcBef>
            </a:pPr>
            <a:r>
              <a:rPr lang="fr" sz="2400" dirty="0" smtClean="0"/>
              <a:t>Les </a:t>
            </a:r>
            <a:r>
              <a:rPr lang="fr" sz="2400" dirty="0" smtClean="0"/>
              <a:t>10 compétences </a:t>
            </a:r>
            <a:r>
              <a:rPr lang="fr" sz="2400" dirty="0" smtClean="0"/>
              <a:t>de </a:t>
            </a:r>
            <a:r>
              <a:rPr lang="fr" sz="2400" dirty="0" smtClean="0"/>
              <a:t>l’enseignant-</a:t>
            </a:r>
            <a:r>
              <a:rPr lang="fr" sz="1600" dirty="0" smtClean="0">
                <a:hlinkClick r:id="rId5" action="ppaction://hlinkfile"/>
              </a:rPr>
              <a:t>texte officiel</a:t>
            </a:r>
            <a:r>
              <a:rPr lang="fr" sz="1600" dirty="0" smtClean="0"/>
              <a:t>- </a:t>
            </a:r>
            <a:r>
              <a:rPr lang="fr" sz="1600" dirty="0" smtClean="0">
                <a:hlinkClick r:id="rId6"/>
              </a:rPr>
              <a:t>B.O</a:t>
            </a:r>
            <a:r>
              <a:rPr lang="fr" sz="1600" dirty="0" smtClean="0"/>
              <a:t>.du 22/07/10 </a:t>
            </a:r>
            <a:endParaRPr lang="fr" sz="2000" dirty="0"/>
          </a:p>
          <a:p>
            <a:pPr>
              <a:buNone/>
            </a:pPr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434100" y="358523"/>
            <a:ext cx="8275799" cy="1183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fr" sz="4000" dirty="0"/>
              <a:t>Pourquoi former (et évaluer) par compétences 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8229600" cy="4104456"/>
          </a:xfrm>
        </p:spPr>
        <p:txBody>
          <a:bodyPr/>
          <a:lstStyle/>
          <a:p>
            <a:r>
              <a:rPr lang="fr" sz="3200" dirty="0" smtClean="0">
                <a:solidFill>
                  <a:schemeClr val="bg1">
                    <a:lumMod val="75000"/>
                  </a:schemeClr>
                </a:solidFill>
              </a:rPr>
              <a:t>Pourquoi former (et évaluer) par compétences ?</a:t>
            </a:r>
          </a:p>
          <a:p>
            <a:pPr>
              <a:buNone/>
            </a:pPr>
            <a:endParaRPr lang="fr" sz="3600" b="1" i="1" dirty="0" smtClean="0">
              <a:solidFill>
                <a:schemeClr val="tx1"/>
              </a:solidFill>
            </a:endParaRPr>
          </a:p>
          <a:p>
            <a:r>
              <a:rPr lang="fr" sz="3600" b="1" i="1" dirty="0" smtClean="0">
                <a:solidFill>
                  <a:schemeClr val="tx1"/>
                </a:solidFill>
              </a:rPr>
              <a:t>Qu’est ce qu’une compétence ?</a:t>
            </a:r>
          </a:p>
          <a:p>
            <a:pPr>
              <a:buNone/>
            </a:pPr>
            <a:endParaRPr lang="fr" sz="3600" b="1" i="1" dirty="0" smtClean="0">
              <a:solidFill>
                <a:schemeClr val="tx1"/>
              </a:solidFill>
            </a:endParaRPr>
          </a:p>
          <a:p>
            <a:r>
              <a:rPr lang="fr" sz="3200" dirty="0" smtClean="0">
                <a:solidFill>
                  <a:schemeClr val="bg1">
                    <a:lumMod val="75000"/>
                  </a:schemeClr>
                </a:solidFill>
              </a:rPr>
              <a:t>Comment former (et évaluer) par compétences ?</a:t>
            </a:r>
            <a:endParaRPr lang="fr-FR" sz="32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endParaRPr lang="fr-FR" sz="4000" dirty="0" smtClean="0"/>
          </a:p>
          <a:p>
            <a:pPr algn="ctr">
              <a:buNone/>
            </a:pP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434100" y="358523"/>
            <a:ext cx="8275799" cy="6501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fr" sz="4000" dirty="0"/>
              <a:t>Qu'est-ce qu'une compétence ?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85720" y="1600200"/>
            <a:ext cx="8401080" cy="3323957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just" rtl="0">
              <a:buNone/>
            </a:pPr>
            <a:r>
              <a:rPr lang="fr" dirty="0"/>
              <a:t>"La capacité de mobiliser et de réinvestir des </a:t>
            </a:r>
            <a:r>
              <a:rPr lang="fr" u="sng" dirty="0"/>
              <a:t>connaissances,</a:t>
            </a:r>
            <a:r>
              <a:rPr lang="fr" dirty="0"/>
              <a:t> des </a:t>
            </a:r>
            <a:r>
              <a:rPr lang="fr" u="sng" dirty="0"/>
              <a:t>capacités</a:t>
            </a:r>
            <a:r>
              <a:rPr lang="fr" dirty="0"/>
              <a:t> et des </a:t>
            </a:r>
            <a:r>
              <a:rPr lang="fr" u="sng" dirty="0"/>
              <a:t>attitudes </a:t>
            </a:r>
            <a:r>
              <a:rPr lang="fr" dirty="0"/>
              <a:t>afin d'atteindre un objectif donné dans une situation complexe et contextualisée." </a:t>
            </a:r>
            <a:endParaRPr lang="fr" dirty="0" smtClean="0"/>
          </a:p>
          <a:p>
            <a:pPr lvl="0" rtl="0">
              <a:buNone/>
            </a:pPr>
            <a:r>
              <a:rPr lang="fr" sz="2400" dirty="0" smtClean="0"/>
              <a:t>(</a:t>
            </a:r>
            <a:r>
              <a:rPr lang="fr" sz="2400" dirty="0"/>
              <a:t>définition synthétique - eduscol.education.fr/pc 29/6/2010)</a:t>
            </a:r>
          </a:p>
          <a:p>
            <a:endParaRPr dirty="0"/>
          </a:p>
          <a:p>
            <a:endParaRPr dirty="0"/>
          </a:p>
        </p:txBody>
      </p:sp>
      <p:sp>
        <p:nvSpPr>
          <p:cNvPr id="55" name="Shape 55"/>
          <p:cNvSpPr txBox="1"/>
          <p:nvPr/>
        </p:nvSpPr>
        <p:spPr>
          <a:xfrm>
            <a:off x="1187624" y="4293096"/>
            <a:ext cx="2844299" cy="646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fr" sz="3000" dirty="0">
                <a:solidFill>
                  <a:srgbClr val="00B050"/>
                </a:solidFill>
              </a:rPr>
              <a:t>connaissances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6156176" y="4221088"/>
            <a:ext cx="1855499" cy="646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fr" sz="3000" dirty="0">
                <a:solidFill>
                  <a:srgbClr val="0066FF"/>
                </a:solidFill>
              </a:rPr>
              <a:t>capacités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3923928" y="5445224"/>
            <a:ext cx="1818000" cy="646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fr" sz="3000" dirty="0">
                <a:solidFill>
                  <a:srgbClr val="CC3399"/>
                </a:solidFill>
              </a:rPr>
              <a:t>attitudes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</p:spPr>
        <p:txBody>
          <a:bodyPr/>
          <a:lstStyle/>
          <a:p>
            <a:pPr eaLnBrk="1" hangingPunct="1"/>
            <a:r>
              <a:rPr lang="fr-FR" dirty="0" smtClean="0"/>
              <a:t>Quelles définitions 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14422"/>
            <a:ext cx="8229600" cy="4967574"/>
          </a:xfrm>
        </p:spPr>
        <p:txBody>
          <a:bodyPr/>
          <a:lstStyle/>
          <a:p>
            <a:pPr lvl="1" eaLnBrk="1" hangingPunct="1"/>
            <a:r>
              <a:rPr lang="fr-FR" b="1" dirty="0" smtClean="0">
                <a:solidFill>
                  <a:srgbClr val="FF0000"/>
                </a:solidFill>
              </a:rPr>
              <a:t>Connaissance</a:t>
            </a:r>
          </a:p>
          <a:p>
            <a:pPr lvl="1" eaLnBrk="1" hangingPunct="1">
              <a:buNone/>
            </a:pPr>
            <a:r>
              <a:rPr lang="fr-FR" b="1" dirty="0" smtClean="0">
                <a:solidFill>
                  <a:srgbClr val="FF0000"/>
                </a:solidFill>
              </a:rPr>
              <a:t>	</a:t>
            </a:r>
            <a:r>
              <a:rPr lang="fr-FR" dirty="0" smtClean="0"/>
              <a:t>elle peut être nommée ou écrite (notion, règle, outil, fonctionnement,…).  C’est le résultat d’un processus.</a:t>
            </a:r>
          </a:p>
          <a:p>
            <a:pPr lvl="1" eaLnBrk="1" hangingPunct="1">
              <a:buNone/>
            </a:pPr>
            <a:endParaRPr lang="fr-FR" dirty="0" smtClean="0"/>
          </a:p>
          <a:p>
            <a:pPr lvl="1" eaLnBrk="1" hangingPunct="1"/>
            <a:r>
              <a:rPr lang="fr-FR" b="1" dirty="0" smtClean="0">
                <a:solidFill>
                  <a:srgbClr val="FF0000"/>
                </a:solidFill>
              </a:rPr>
              <a:t>Capacité</a:t>
            </a:r>
            <a:endParaRPr lang="fr-FR" dirty="0" smtClean="0"/>
          </a:p>
          <a:p>
            <a:pPr lvl="1" eaLnBrk="1" hangingPunct="1">
              <a:buNone/>
            </a:pPr>
            <a:r>
              <a:rPr lang="fr-FR" dirty="0" smtClean="0"/>
              <a:t>	elle est formulée en termes d’opération pour agir, elle permet la mise en œuvre des connaissances</a:t>
            </a:r>
          </a:p>
          <a:p>
            <a:pPr lvl="1" eaLnBrk="1" hangingPunct="1">
              <a:buNone/>
            </a:pPr>
            <a:endParaRPr lang="fr-FR" dirty="0" smtClean="0"/>
          </a:p>
          <a:p>
            <a:pPr lvl="1" eaLnBrk="1" hangingPunct="1"/>
            <a:r>
              <a:rPr lang="fr-FR" b="1" dirty="0" smtClean="0">
                <a:solidFill>
                  <a:srgbClr val="FF0000"/>
                </a:solidFill>
              </a:rPr>
              <a:t>Attitude</a:t>
            </a:r>
            <a:endParaRPr lang="fr-FR" dirty="0" smtClean="0"/>
          </a:p>
          <a:p>
            <a:pPr lvl="1" eaLnBrk="1" hangingPunct="1">
              <a:buNone/>
            </a:pPr>
            <a:r>
              <a:rPr lang="fr-FR" dirty="0" smtClean="0"/>
              <a:t>	c’est une prédisposition à l’action. Elles sont développées dans les situations d’apprentissages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00430" y="1252823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(savoir) :        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2786050" y="2895897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(savoir-faire) :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571736" y="457200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(savoir-être) :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5444" y="1564407"/>
            <a:ext cx="5715000" cy="42481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025" y="1124744"/>
            <a:ext cx="7219950" cy="33242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5844" y="1916832"/>
            <a:ext cx="6934200" cy="35433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851920" y="75199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FF00"/>
                </a:solidFill>
              </a:rPr>
              <a:t>En Maths</a:t>
            </a:r>
            <a:endParaRPr lang="fr-FR" sz="2400" b="1" dirty="0">
              <a:solidFill>
                <a:srgbClr val="00FF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51920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FF00"/>
                </a:solidFill>
              </a:rPr>
              <a:t>En </a:t>
            </a:r>
            <a:r>
              <a:rPr lang="fr-FR" sz="2400" b="1" dirty="0" smtClean="0">
                <a:solidFill>
                  <a:srgbClr val="00FF00"/>
                </a:solidFill>
              </a:rPr>
              <a:t>Sciences</a:t>
            </a:r>
            <a:endParaRPr lang="fr-FR" b="1" dirty="0">
              <a:solidFill>
                <a:srgbClr val="00FF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47864" y="721215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FF00"/>
                </a:solidFill>
              </a:rPr>
              <a:t>Les attitudes</a:t>
            </a:r>
            <a:endParaRPr lang="fr-FR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6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124744"/>
            <a:ext cx="8229600" cy="4205064"/>
          </a:xfrm>
        </p:spPr>
        <p:txBody>
          <a:bodyPr/>
          <a:lstStyle/>
          <a:p>
            <a:r>
              <a:rPr lang="fr" sz="3200" dirty="0" smtClean="0">
                <a:solidFill>
                  <a:schemeClr val="bg1">
                    <a:lumMod val="75000"/>
                  </a:schemeClr>
                </a:solidFill>
              </a:rPr>
              <a:t>Pourquoi former (et évaluer) par compétences ?</a:t>
            </a:r>
          </a:p>
          <a:p>
            <a:endParaRPr lang="fr" sz="4000" b="1" i="1" dirty="0" smtClean="0">
              <a:solidFill>
                <a:schemeClr val="tx1"/>
              </a:solidFill>
            </a:endParaRPr>
          </a:p>
          <a:p>
            <a:r>
              <a:rPr lang="fr" sz="3200" i="1" dirty="0" smtClean="0">
                <a:solidFill>
                  <a:schemeClr val="bg1">
                    <a:lumMod val="75000"/>
                  </a:schemeClr>
                </a:solidFill>
              </a:rPr>
              <a:t>Qu’est ce qu’une compétence ?</a:t>
            </a:r>
          </a:p>
          <a:p>
            <a:endParaRPr lang="fr" sz="4000" b="1" i="1" dirty="0" smtClean="0">
              <a:solidFill>
                <a:schemeClr val="tx1"/>
              </a:solidFill>
            </a:endParaRPr>
          </a:p>
          <a:p>
            <a:r>
              <a:rPr lang="fr" sz="3600" b="1" i="1" dirty="0" smtClean="0">
                <a:solidFill>
                  <a:schemeClr val="tx1"/>
                </a:solidFill>
              </a:rPr>
              <a:t>Comment former (et évaluer) par compétences ?</a:t>
            </a:r>
            <a:endParaRPr lang="fr-FR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9479</TotalTime>
  <Words>652</Words>
  <Application>Microsoft Office PowerPoint</Application>
  <PresentationFormat>Affichage à l'écran (4:3)</PresentationFormat>
  <Paragraphs>99</Paragraphs>
  <Slides>13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/>
      <vt:lpstr>Former et évaluer par compétences</vt:lpstr>
      <vt:lpstr>Diapositive 2</vt:lpstr>
      <vt:lpstr>Pourquoi former (et évaluer) par compétences ?</vt:lpstr>
      <vt:lpstr>Pourquoi former (et évaluer) par compétences ?</vt:lpstr>
      <vt:lpstr>Diapositive 5</vt:lpstr>
      <vt:lpstr>Qu'est-ce qu'une compétence ?</vt:lpstr>
      <vt:lpstr>Quelles définitions ?</vt:lpstr>
      <vt:lpstr>Diapositive 8</vt:lpstr>
      <vt:lpstr>Diapositive 9</vt:lpstr>
      <vt:lpstr>Comment former (et évaluer) par compétences ?</vt:lpstr>
      <vt:lpstr>Comment former (et évaluer) par compétences ?</vt:lpstr>
      <vt:lpstr>Diapositive 12</vt:lpstr>
      <vt:lpstr>Comment former (et évaluer) par compétences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Former et évaluer par compétences</dc:title>
  <dc:creator>calystef</dc:creator>
  <cp:lastModifiedBy>IEN-SG</cp:lastModifiedBy>
  <cp:revision>33</cp:revision>
  <dcterms:modified xsi:type="dcterms:W3CDTF">2012-12-12T22:13:58Z</dcterms:modified>
</cp:coreProperties>
</file>